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1"/>
  </p:notesMasterIdLst>
  <p:sldIdLst>
    <p:sldId id="665" r:id="rId2"/>
    <p:sldId id="666" r:id="rId3"/>
    <p:sldId id="667" r:id="rId4"/>
    <p:sldId id="668" r:id="rId5"/>
    <p:sldId id="669" r:id="rId6"/>
    <p:sldId id="670" r:id="rId7"/>
    <p:sldId id="671" r:id="rId8"/>
    <p:sldId id="672" r:id="rId9"/>
    <p:sldId id="673" r:id="rId10"/>
  </p:sldIdLst>
  <p:sldSz cx="10693400" cy="7561263"/>
  <p:notesSz cx="6797675" cy="9928225"/>
  <p:defaultTextStyle>
    <a:defPPr>
      <a:defRPr lang="ru-RU"/>
    </a:defPPr>
    <a:lvl1pPr marL="0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  <p15:guide id="24" pos="3368">
          <p15:clr>
            <a:srgbClr val="A4A3A4"/>
          </p15:clr>
        </p15:guide>
        <p15:guide id="25" pos="828">
          <p15:clr>
            <a:srgbClr val="A4A3A4"/>
          </p15:clr>
        </p15:guide>
        <p15:guide id="26" pos="1824">
          <p15:clr>
            <a:srgbClr val="A4A3A4"/>
          </p15:clr>
        </p15:guide>
        <p15:guide id="27" pos="6011">
          <p15:clr>
            <a:srgbClr val="A4A3A4"/>
          </p15:clr>
        </p15:guide>
        <p15:guide id="28" pos="6457">
          <p15:clr>
            <a:srgbClr val="A4A3A4"/>
          </p15:clr>
        </p15:guide>
        <p15:guide id="29" pos="606">
          <p15:clr>
            <a:srgbClr val="A4A3A4"/>
          </p15:clr>
        </p15:guide>
        <p15:guide id="30" pos="1826">
          <p15:clr>
            <a:srgbClr val="A4A3A4"/>
          </p15:clr>
        </p15:guide>
        <p15:guide id="31" pos="5998">
          <p15:clr>
            <a:srgbClr val="A4A3A4"/>
          </p15:clr>
        </p15:guide>
        <p15:guide id="32" pos="6452">
          <p15:clr>
            <a:srgbClr val="A4A3A4"/>
          </p15:clr>
        </p15:guide>
        <p15:guide id="33" pos="601">
          <p15:clr>
            <a:srgbClr val="A4A3A4"/>
          </p15:clr>
        </p15:guide>
        <p15:guide id="34" pos="3686">
          <p15:clr>
            <a:srgbClr val="A4A3A4"/>
          </p15:clr>
        </p15:guide>
        <p15:guide id="35" pos="60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98C6"/>
    <a:srgbClr val="477BB9"/>
    <a:srgbClr val="006600"/>
    <a:srgbClr val="5283BE"/>
    <a:srgbClr val="E78C41"/>
    <a:srgbClr val="5887C0"/>
    <a:srgbClr val="539F80"/>
    <a:srgbClr val="38BAAB"/>
    <a:srgbClr val="339966"/>
    <a:srgbClr val="FDD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53" autoAdjust="0"/>
    <p:restoredTop sz="50000" autoAdjust="0"/>
  </p:normalViewPr>
  <p:slideViewPr>
    <p:cSldViewPr showGuides="1">
      <p:cViewPr>
        <p:scale>
          <a:sx n="87" d="100"/>
          <a:sy n="87" d="100"/>
        </p:scale>
        <p:origin x="-1147" y="58"/>
      </p:cViewPr>
      <p:guideLst>
        <p:guide orient="horz" pos="2382"/>
        <p:guide orient="horz" pos="1116"/>
        <p:guide orient="horz" pos="348"/>
        <p:guide orient="horz" pos="4470"/>
        <p:guide orient="horz" pos="2381"/>
        <p:guide orient="horz" pos="657"/>
        <p:guide orient="horz" pos="4422"/>
        <p:guide orient="horz" pos="975"/>
        <p:guide orient="horz" pos="340"/>
        <p:guide orient="horz" pos="4468"/>
        <p:guide pos="4234"/>
        <p:guide pos="1041"/>
        <p:guide pos="2293"/>
        <p:guide pos="7557"/>
        <p:guide pos="8117"/>
        <p:guide pos="762"/>
        <p:guide pos="2296"/>
        <p:guide pos="7541"/>
        <p:guide pos="8111"/>
        <p:guide pos="756"/>
        <p:guide pos="4634"/>
        <p:guide pos="7656"/>
        <p:guide pos="7540"/>
        <p:guide pos="3368"/>
        <p:guide pos="828"/>
        <p:guide pos="1824"/>
        <p:guide pos="6011"/>
        <p:guide pos="6457"/>
        <p:guide pos="606"/>
        <p:guide pos="1826"/>
        <p:guide pos="5998"/>
        <p:guide pos="6452"/>
        <p:guide pos="601"/>
        <p:guide pos="3686"/>
        <p:guide pos="6090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7" y="17"/>
            <a:ext cx="2945659" cy="496411"/>
          </a:xfrm>
          <a:prstGeom prst="rect">
            <a:avLst/>
          </a:prstGeom>
        </p:spPr>
        <p:txBody>
          <a:bodyPr vert="horz" lIns="90414" tIns="45207" rIns="90414" bIns="4520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6" y="17"/>
            <a:ext cx="2945659" cy="496411"/>
          </a:xfrm>
          <a:prstGeom prst="rect">
            <a:avLst/>
          </a:prstGeom>
        </p:spPr>
        <p:txBody>
          <a:bodyPr vert="horz" lIns="90414" tIns="45207" rIns="90414" bIns="45207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27.03.2023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5175" y="746125"/>
            <a:ext cx="52673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4" tIns="45207" rIns="90414" bIns="4520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34"/>
            <a:ext cx="5438140" cy="4467701"/>
          </a:xfrm>
          <a:prstGeom prst="rect">
            <a:avLst/>
          </a:prstGeom>
        </p:spPr>
        <p:txBody>
          <a:bodyPr vert="horz" lIns="90414" tIns="45207" rIns="90414" bIns="4520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7" y="9430112"/>
            <a:ext cx="2945659" cy="496411"/>
          </a:xfrm>
          <a:prstGeom prst="rect">
            <a:avLst/>
          </a:prstGeom>
        </p:spPr>
        <p:txBody>
          <a:bodyPr vert="horz" lIns="90414" tIns="45207" rIns="90414" bIns="4520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6" y="9430112"/>
            <a:ext cx="2945659" cy="496411"/>
          </a:xfrm>
          <a:prstGeom prst="rect">
            <a:avLst/>
          </a:prstGeom>
        </p:spPr>
        <p:txBody>
          <a:bodyPr vert="horz" lIns="90414" tIns="45207" rIns="90414" bIns="45207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93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87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768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517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7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904" indent="0">
              <a:buNone/>
              <a:defRPr sz="4100"/>
            </a:lvl2pPr>
            <a:lvl3pPr marL="1293793" indent="0">
              <a:buNone/>
              <a:defRPr sz="3400"/>
            </a:lvl3pPr>
            <a:lvl4pPr marL="1940690" indent="0">
              <a:buNone/>
              <a:defRPr sz="2900"/>
            </a:lvl4pPr>
            <a:lvl5pPr marL="2587595" indent="0">
              <a:buNone/>
              <a:defRPr sz="2900"/>
            </a:lvl5pPr>
            <a:lvl6pPr marL="3234503" indent="0">
              <a:buNone/>
              <a:defRPr sz="2900"/>
            </a:lvl6pPr>
            <a:lvl7pPr marL="3881396" indent="0">
              <a:buNone/>
              <a:defRPr sz="2900"/>
            </a:lvl7pPr>
            <a:lvl8pPr marL="4528307" indent="0">
              <a:buNone/>
              <a:defRPr sz="2900"/>
            </a:lvl8pPr>
            <a:lvl9pPr marL="5175197" indent="0">
              <a:buNone/>
              <a:defRPr sz="29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7" y="334305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68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46996" indent="3990">
              <a:defRPr>
                <a:latin typeface="+mj-lt"/>
              </a:defRPr>
            </a:lvl2pPr>
            <a:lvl3pPr marL="779777" indent="-322931">
              <a:tabLst/>
              <a:defRPr>
                <a:latin typeface="+mj-lt"/>
              </a:defRPr>
            </a:lvl3pPr>
            <a:lvl4pPr marL="0" indent="446996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2" y="5652845"/>
            <a:ext cx="1080120" cy="415498"/>
          </a:xfrm>
          <a:prstGeom prst="rect">
            <a:avLst/>
          </a:prstGeom>
          <a:noFill/>
        </p:spPr>
        <p:txBody>
          <a:bodyPr wrap="square" lIns="113416" tIns="56705" rIns="113416" bIns="5670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37"/>
            <a:ext cx="858043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8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68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50888" indent="0">
              <a:defRPr>
                <a:latin typeface="+mj-lt"/>
              </a:defRPr>
            </a:lvl2pPr>
            <a:lvl3pPr marL="779777" indent="-322931">
              <a:defRPr>
                <a:latin typeface="+mj-lt"/>
              </a:defRPr>
            </a:lvl3pPr>
            <a:lvl4pPr marL="0" indent="446996">
              <a:defRPr>
                <a:latin typeface="+mj-lt"/>
              </a:defRPr>
            </a:lvl4pPr>
            <a:lvl5pPr marL="17800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37"/>
            <a:ext cx="858126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98" y="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68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68" y="3781427"/>
            <a:ext cx="856113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79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406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75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45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813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830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51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57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16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16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86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9036" y="6474804"/>
            <a:ext cx="663576" cy="720080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5" y="301172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9"/>
            <a:ext cx="5977907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5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505" y="540339"/>
            <a:ext cx="8588251" cy="1224137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505" y="1764297"/>
            <a:ext cx="8588251" cy="5331830"/>
          </a:xfrm>
          <a:prstGeom prst="rect">
            <a:avLst/>
          </a:prstGeom>
        </p:spPr>
        <p:txBody>
          <a:bodyPr vert="horz" lIns="102935" tIns="51464" rIns="102935" bIns="51464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14" y="7008186"/>
            <a:ext cx="2495126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6" y="7008186"/>
            <a:ext cx="3386243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742" y="6660952"/>
            <a:ext cx="724719" cy="696626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293793" rtl="0" eaLnBrk="1" latinLnBrk="0" hangingPunct="1">
        <a:lnSpc>
          <a:spcPts val="6517"/>
        </a:lnSpc>
        <a:spcBef>
          <a:spcPct val="0"/>
        </a:spcBef>
        <a:buNone/>
        <a:defRPr sz="5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888" indent="0" algn="l" defTabSz="1293793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888" indent="0" algn="l" defTabSz="1293793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4150" indent="-32293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996" algn="just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80093" indent="0" algn="l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79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48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51757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866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904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79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4069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7595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50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81396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830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19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96" y="3132559"/>
            <a:ext cx="9505056" cy="205281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Уплата фиксированных страховых взносов </a:t>
            </a:r>
            <a:br>
              <a:rPr lang="ru-RU" sz="3200" dirty="0" smtClean="0"/>
            </a:br>
            <a:r>
              <a:rPr lang="ru-RU" sz="3200" dirty="0" smtClean="0"/>
              <a:t>на сайте ФНС России 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2" y="6660951"/>
            <a:ext cx="7485380" cy="63655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28.03.2023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96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69162" y="396255"/>
            <a:ext cx="9937103" cy="63367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122564" y="1620391"/>
            <a:ext cx="2592288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194572" y="2628503"/>
            <a:ext cx="2088232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164" y="396255"/>
            <a:ext cx="9865096" cy="63367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034332" y="900311"/>
            <a:ext cx="1800200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82404" y="4140671"/>
            <a:ext cx="3312368" cy="9361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6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73350" y="3410506"/>
            <a:ext cx="53467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18308" y="1692399"/>
            <a:ext cx="5616624" cy="41764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endParaRPr lang="ru-RU" sz="4800" dirty="0"/>
          </a:p>
          <a:p>
            <a:endParaRPr lang="ru-RU" sz="4800" dirty="0"/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73350" y="3410506"/>
            <a:ext cx="53467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2"/>
          <a:stretch>
            <a:fillRect/>
          </a:stretch>
        </p:blipFill>
        <p:spPr>
          <a:xfrm>
            <a:off x="522164" y="396255"/>
            <a:ext cx="9865095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4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164" y="468263"/>
            <a:ext cx="9865095" cy="6264696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3762524" y="4212679"/>
            <a:ext cx="3240360" cy="86409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94972" y="4104667"/>
            <a:ext cx="1872208" cy="7920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Заполняем субъект и нужный ОКТМО</a:t>
            </a:r>
          </a:p>
        </p:txBody>
      </p:sp>
    </p:spTree>
    <p:extLst>
      <p:ext uri="{BB962C8B-B14F-4D97-AF65-F5344CB8AC3E}">
        <p14:creationId xmlns:p14="http://schemas.microsoft.com/office/powerpoint/2010/main" val="127348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50156" y="396255"/>
            <a:ext cx="9937103" cy="63367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826420" y="5004767"/>
            <a:ext cx="1080120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8" name="Прямая со стрелкой 7"/>
          <p:cNvCxnSpPr>
            <a:stCxn id="6" idx="5"/>
          </p:cNvCxnSpPr>
          <p:nvPr/>
        </p:nvCxnSpPr>
        <p:spPr>
          <a:xfrm>
            <a:off x="3748360" y="5312080"/>
            <a:ext cx="374204" cy="26875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866980" y="5184787"/>
            <a:ext cx="2376264" cy="8280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Выбираем вид необходимого платежа и указываем сумму</a:t>
            </a:r>
            <a:endParaRPr kumimoji="0" lang="ru-RU" sz="16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5801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164" y="396255"/>
            <a:ext cx="9865095" cy="6336704"/>
          </a:xfrm>
          <a:prstGeom prst="rect">
            <a:avLst/>
          </a:prstGeom>
        </p:spPr>
      </p:pic>
      <p:sp>
        <p:nvSpPr>
          <p:cNvPr id="6" name="Левая фигурная скобка 5"/>
          <p:cNvSpPr/>
          <p:nvPr/>
        </p:nvSpPr>
        <p:spPr>
          <a:xfrm>
            <a:off x="2898428" y="4860751"/>
            <a:ext cx="216024" cy="648072"/>
          </a:xfrm>
          <a:prstGeom prst="leftBrac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70236" y="4752739"/>
            <a:ext cx="1728192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Заполняем ФИО и ИНН плательщика</a:t>
            </a: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8010996" y="2628503"/>
            <a:ext cx="648072" cy="2880320"/>
          </a:xfrm>
          <a:prstGeom prst="rightBrac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73183" y="3762629"/>
            <a:ext cx="1800200" cy="8280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Проверяем и нажимаем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7722964" y="4428703"/>
            <a:ext cx="1728192" cy="1800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29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164" y="396255"/>
            <a:ext cx="9937103" cy="633670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530276" y="4068663"/>
            <a:ext cx="2520280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16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380" y="396255"/>
            <a:ext cx="5760639" cy="691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578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55612</TotalTime>
  <Words>34</Words>
  <Application>Microsoft Office PowerPoint</Application>
  <PresentationFormat>Произвольный</PresentationFormat>
  <Paragraphs>16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Present_FNS2012_A4</vt:lpstr>
      <vt:lpstr>Уплата фиксированных страховых взносов  на сайте ФНС России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Симулина Светлана Баязитовна</cp:lastModifiedBy>
  <cp:revision>1883</cp:revision>
  <cp:lastPrinted>2023-02-09T13:52:08Z</cp:lastPrinted>
  <dcterms:created xsi:type="dcterms:W3CDTF">2013-04-18T07:19:29Z</dcterms:created>
  <dcterms:modified xsi:type="dcterms:W3CDTF">2023-03-27T12:01:31Z</dcterms:modified>
</cp:coreProperties>
</file>